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0" r:id="rId4"/>
    <p:sldId id="261" r:id="rId5"/>
    <p:sldId id="259" r:id="rId6"/>
    <p:sldId id="263" r:id="rId7"/>
    <p:sldId id="269" r:id="rId8"/>
    <p:sldId id="262" r:id="rId9"/>
    <p:sldId id="266" r:id="rId10"/>
    <p:sldId id="265" r:id="rId11"/>
    <p:sldId id="267" r:id="rId12"/>
    <p:sldId id="264" r:id="rId13"/>
    <p:sldId id="268" r:id="rId14"/>
    <p:sldId id="270" r:id="rId15"/>
    <p:sldId id="25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2418" autoAdjust="0"/>
  </p:normalViewPr>
  <p:slideViewPr>
    <p:cSldViewPr snapToGrid="0">
      <p:cViewPr varScale="1">
        <p:scale>
          <a:sx n="76" d="100"/>
          <a:sy n="76" d="100"/>
        </p:scale>
        <p:origin x="10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ophi\Antarctic-Food-Optimisation\Output\Test\Die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ophi\Antarctic-Food-Optimisation\Output\Test\Die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693107089192217"/>
          <c:y val="2.3209866703487212E-2"/>
          <c:w val="0.75981329480784998"/>
          <c:h val="0.490827371138843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Sheet1!$A$20</c:f>
              <c:strCache>
                <c:ptCount val="1"/>
                <c:pt idx="0">
                  <c:v>Cost / £ per person per day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Sheet1!$B$14:$G$14</c:f>
              <c:strCache>
                <c:ptCount val="6"/>
                <c:pt idx="0">
                  <c:v>Animal-based, no objective</c:v>
                </c:pt>
                <c:pt idx="1">
                  <c:v>Full range of food</c:v>
                </c:pt>
                <c:pt idx="2">
                  <c:v>Red meat mixed with 50% mycoprotein</c:v>
                </c:pt>
                <c:pt idx="3">
                  <c:v>No ruminent meat</c:v>
                </c:pt>
                <c:pt idx="4">
                  <c:v>Vegetarian</c:v>
                </c:pt>
                <c:pt idx="5">
                  <c:v>Vegan</c:v>
                </c:pt>
              </c:strCache>
            </c:strRef>
          </c:cat>
          <c:val>
            <c:numRef>
              <c:f>Sheet1!$B$20:$G$20</c:f>
              <c:numCache>
                <c:formatCode>General</c:formatCode>
                <c:ptCount val="6"/>
                <c:pt idx="0">
                  <c:v>9.6939873417721518</c:v>
                </c:pt>
                <c:pt idx="1">
                  <c:v>9.6525316455696206</c:v>
                </c:pt>
                <c:pt idx="2">
                  <c:v>9.6408227848101262</c:v>
                </c:pt>
                <c:pt idx="3">
                  <c:v>9.6686708860759492</c:v>
                </c:pt>
                <c:pt idx="4">
                  <c:v>10.609810126582278</c:v>
                </c:pt>
                <c:pt idx="5">
                  <c:v>10.58481012658228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62-4D69-8B91-BA001A2A5789}"/>
            </c:ext>
          </c:extLst>
        </c:ser>
        <c:ser>
          <c:idx val="1"/>
          <c:order val="1"/>
          <c:tx>
            <c:strRef>
              <c:f>Sheet1!$A$21</c:f>
              <c:strCache>
                <c:ptCount val="1"/>
                <c:pt idx="0">
                  <c:v>Emissions / kg CO2e per person per day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Sheet1!$B$14:$G$14</c:f>
              <c:strCache>
                <c:ptCount val="6"/>
                <c:pt idx="0">
                  <c:v>Animal-based, no objective</c:v>
                </c:pt>
                <c:pt idx="1">
                  <c:v>Full range of food</c:v>
                </c:pt>
                <c:pt idx="2">
                  <c:v>Red meat mixed with 50% mycoprotein</c:v>
                </c:pt>
                <c:pt idx="3">
                  <c:v>No ruminent meat</c:v>
                </c:pt>
                <c:pt idx="4">
                  <c:v>Vegetarian</c:v>
                </c:pt>
                <c:pt idx="5">
                  <c:v>Vegan</c:v>
                </c:pt>
              </c:strCache>
            </c:strRef>
          </c:cat>
          <c:val>
            <c:numRef>
              <c:f>Sheet1!$B$21:$G$21</c:f>
              <c:numCache>
                <c:formatCode>General</c:formatCode>
                <c:ptCount val="6"/>
                <c:pt idx="0">
                  <c:v>12.047784810126583</c:v>
                </c:pt>
                <c:pt idx="1">
                  <c:v>8.7996835443037984</c:v>
                </c:pt>
                <c:pt idx="2">
                  <c:v>8.6708860759493671</c:v>
                </c:pt>
                <c:pt idx="3">
                  <c:v>8.8272151898734172</c:v>
                </c:pt>
                <c:pt idx="4">
                  <c:v>8.5718354430379744</c:v>
                </c:pt>
                <c:pt idx="5">
                  <c:v>8.4971518987341774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262-4D69-8B91-BA001A2A57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8205600"/>
        <c:axId val="288205184"/>
      </c:barChart>
      <c:catAx>
        <c:axId val="28820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205184"/>
        <c:crosses val="autoZero"/>
        <c:auto val="1"/>
        <c:lblAlgn val="ctr"/>
        <c:lblOffset val="100"/>
        <c:noMultiLvlLbl val="0"/>
      </c:catAx>
      <c:valAx>
        <c:axId val="288205184"/>
        <c:scaling>
          <c:orientation val="minMax"/>
          <c:max val="1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205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accent1">
                  <a:lumMod val="40000"/>
                  <a:lumOff val="6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136518644769837"/>
          <c:y val="5.6175881844641049E-2"/>
          <c:w val="0.75966627205355541"/>
          <c:h val="0.42820669964845609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Sheet1!$A$22</c:f>
              <c:strCache>
                <c:ptCount val="1"/>
                <c:pt idx="0">
                  <c:v>Packaging waste / g per person per day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Sheet1!$B$14:$G$14</c:f>
              <c:strCache>
                <c:ptCount val="6"/>
                <c:pt idx="0">
                  <c:v>Animal-based, no objective</c:v>
                </c:pt>
                <c:pt idx="1">
                  <c:v>Full range of food</c:v>
                </c:pt>
                <c:pt idx="2">
                  <c:v>Red meat mixed with 50% mycoprotein</c:v>
                </c:pt>
                <c:pt idx="3">
                  <c:v>No ruminent meat</c:v>
                </c:pt>
                <c:pt idx="4">
                  <c:v>Vegetarian</c:v>
                </c:pt>
                <c:pt idx="5">
                  <c:v>Vegan</c:v>
                </c:pt>
              </c:strCache>
            </c:strRef>
          </c:cat>
          <c:val>
            <c:numRef>
              <c:f>Sheet1!$B$22:$G$22</c:f>
              <c:numCache>
                <c:formatCode>General</c:formatCode>
                <c:ptCount val="6"/>
                <c:pt idx="0">
                  <c:v>39.556962025316459</c:v>
                </c:pt>
                <c:pt idx="1">
                  <c:v>30.063291139240508</c:v>
                </c:pt>
                <c:pt idx="2">
                  <c:v>30.063291139240508</c:v>
                </c:pt>
                <c:pt idx="3">
                  <c:v>30.37974683544304</c:v>
                </c:pt>
                <c:pt idx="4">
                  <c:v>28.164556962025319</c:v>
                </c:pt>
                <c:pt idx="5">
                  <c:v>24.367088607594933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2D-448D-8D22-698F26C8258C}"/>
            </c:ext>
          </c:extLst>
        </c:ser>
        <c:ser>
          <c:idx val="3"/>
          <c:order val="1"/>
          <c:tx>
            <c:strRef>
              <c:f>Sheet1!$A$23</c:f>
              <c:strCache>
                <c:ptCount val="1"/>
                <c:pt idx="0">
                  <c:v>Excess calories (food waste) per person per day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Sheet1!$B$14:$G$14</c:f>
              <c:strCache>
                <c:ptCount val="6"/>
                <c:pt idx="0">
                  <c:v>Animal-based, no objective</c:v>
                </c:pt>
                <c:pt idx="1">
                  <c:v>Full range of food</c:v>
                </c:pt>
                <c:pt idx="2">
                  <c:v>Red meat mixed with 50% mycoprotein</c:v>
                </c:pt>
                <c:pt idx="3">
                  <c:v>No ruminent meat</c:v>
                </c:pt>
                <c:pt idx="4">
                  <c:v>Vegetarian</c:v>
                </c:pt>
                <c:pt idx="5">
                  <c:v>Vegan</c:v>
                </c:pt>
              </c:strCache>
            </c:strRef>
          </c:cat>
          <c:val>
            <c:numRef>
              <c:f>Sheet1!$B$23:$G$23</c:f>
              <c:numCache>
                <c:formatCode>General</c:formatCode>
                <c:ptCount val="6"/>
                <c:pt idx="0">
                  <c:v>1372.0183544303798</c:v>
                </c:pt>
                <c:pt idx="1">
                  <c:v>49.010759493670882</c:v>
                </c:pt>
                <c:pt idx="2">
                  <c:v>49.010759493670882</c:v>
                </c:pt>
                <c:pt idx="3">
                  <c:v>49.068354430379749</c:v>
                </c:pt>
                <c:pt idx="4">
                  <c:v>23.401582278481012</c:v>
                </c:pt>
                <c:pt idx="5">
                  <c:v>5.6544303797468354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52D-448D-8D22-698F26C825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8205600"/>
        <c:axId val="288205184"/>
      </c:barChart>
      <c:catAx>
        <c:axId val="28820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205184"/>
        <c:crosses val="autoZero"/>
        <c:auto val="1"/>
        <c:lblAlgn val="ctr"/>
        <c:lblOffset val="100"/>
        <c:noMultiLvlLbl val="0"/>
      </c:catAx>
      <c:valAx>
        <c:axId val="288205184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205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accent1">
                  <a:lumMod val="40000"/>
                  <a:lumOff val="6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svg>
</file>

<file path=ppt/media/image2.jpeg>
</file>

<file path=ppt/media/image3.jpeg>
</file>

<file path=ppt/media/image4.jpeg>
</file>

<file path=ppt/media/image5.jpeg>
</file>

<file path=ppt/media/image6.png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A5D484-8122-4476-8E1E-134F1337FBA0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FA29E2-549A-4095-82A9-F94E980244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5794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MRes</a:t>
            </a:r>
            <a:r>
              <a:rPr lang="en-US" dirty="0"/>
              <a:t> project</a:t>
            </a:r>
          </a:p>
          <a:p>
            <a:r>
              <a:rPr lang="en-US" dirty="0" err="1"/>
              <a:t>Optimising</a:t>
            </a:r>
            <a:r>
              <a:rPr lang="en-US" dirty="0"/>
              <a:t> remote field station food purchasing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25799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axes</a:t>
            </a:r>
          </a:p>
          <a:p>
            <a:r>
              <a:rPr lang="en-US" dirty="0"/>
              <a:t>Explain the trends of each objective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550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shopping list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62139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order summary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2752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Compare unoptimized to </a:t>
            </a:r>
            <a:r>
              <a:rPr lang="en-US" dirty="0" err="1"/>
              <a:t>optimised</a:t>
            </a:r>
            <a:r>
              <a:rPr lang="en-US" dirty="0"/>
              <a:t> </a:t>
            </a:r>
            <a:r>
              <a:rPr lang="en-US" dirty="0" err="1"/>
              <a:t>bc</a:t>
            </a:r>
            <a:r>
              <a:rPr lang="en-US" dirty="0"/>
              <a:t> no real data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4942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447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BAS</a:t>
            </a:r>
          </a:p>
          <a:p>
            <a:r>
              <a:rPr lang="en-US" dirty="0"/>
              <a:t>Rothera is their largest station. </a:t>
            </a:r>
          </a:p>
          <a:p>
            <a:r>
              <a:rPr lang="en-US" dirty="0"/>
              <a:t>22 to 170 people year-round.</a:t>
            </a:r>
          </a:p>
          <a:p>
            <a:r>
              <a:rPr lang="en-US" dirty="0"/>
              <a:t>18 month contracts.</a:t>
            </a:r>
          </a:p>
          <a:p>
            <a:r>
              <a:rPr lang="en-US" dirty="0"/>
              <a:t>Food brought on SDA yearly.</a:t>
            </a:r>
          </a:p>
          <a:p>
            <a:r>
              <a:rPr lang="en-US" dirty="0"/>
              <a:t>Operations team.</a:t>
            </a:r>
          </a:p>
          <a:p>
            <a:r>
              <a:rPr lang="en-US" dirty="0"/>
              <a:t>BAS want to optimize this process.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760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Terminology.</a:t>
            </a:r>
          </a:p>
          <a:p>
            <a:r>
              <a:rPr lang="en-US" dirty="0"/>
              <a:t>Rough average estimates.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2259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year, Edmund from Exeter worked with BAS on this topic.</a:t>
            </a:r>
          </a:p>
          <a:p>
            <a:r>
              <a:rPr lang="en-US" dirty="0"/>
              <a:t>He wrote a report on ….  title</a:t>
            </a:r>
          </a:p>
          <a:p>
            <a:r>
              <a:rPr lang="en-US" dirty="0"/>
              <a:t>He estimated the GWP of food brought to Rothera in 2020 to be 264 t.</a:t>
            </a:r>
          </a:p>
          <a:p>
            <a:r>
              <a:rPr lang="en-US" dirty="0"/>
              <a:t>To get a relatable perspective, this is roughly equivalent to ....</a:t>
            </a:r>
          </a:p>
          <a:p>
            <a:r>
              <a:rPr lang="en-US" dirty="0"/>
              <a:t>It’s hard to say how accurate this figure is </a:t>
            </a:r>
            <a:r>
              <a:rPr lang="en-US" dirty="0" err="1"/>
              <a:t>bc</a:t>
            </a:r>
            <a:r>
              <a:rPr lang="en-US" dirty="0"/>
              <a:t> lack of data. </a:t>
            </a:r>
          </a:p>
          <a:p>
            <a:r>
              <a:rPr lang="en-US" dirty="0"/>
              <a:t>I used this as my baseline because it’s the only estimate we have. </a:t>
            </a:r>
          </a:p>
          <a:p>
            <a:r>
              <a:rPr lang="en-US" dirty="0"/>
              <a:t>I made my own estimate and assumptions without looking at Edmund’s calculations and got a very similar figure to this.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2149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Cost and waste are unknown. No data.</a:t>
            </a:r>
          </a:p>
          <a:p>
            <a:r>
              <a:rPr lang="en-US" dirty="0" err="1"/>
              <a:t>Minimise</a:t>
            </a:r>
            <a:r>
              <a:rPr lang="en-US" dirty="0"/>
              <a:t>, </a:t>
            </a:r>
            <a:r>
              <a:rPr lang="en-US" dirty="0" err="1"/>
              <a:t>maximise</a:t>
            </a:r>
            <a:r>
              <a:rPr lang="en-US" dirty="0"/>
              <a:t>, constrain.</a:t>
            </a:r>
          </a:p>
          <a:p>
            <a:r>
              <a:rPr lang="en-US" dirty="0"/>
              <a:t>Logistics includes planned schedules for people and vehicles, storage.</a:t>
            </a:r>
          </a:p>
          <a:p>
            <a:r>
              <a:rPr lang="en-US" dirty="0"/>
              <a:t>Storage needs to be frozen, dried or tinned. There is some fresh food but not reliable.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131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Reasoning of operations team.</a:t>
            </a:r>
          </a:p>
          <a:p>
            <a:r>
              <a:rPr lang="en-US" dirty="0"/>
              <a:t>Almost no data. Spreadsheet of schedules only.</a:t>
            </a:r>
          </a:p>
          <a:p>
            <a:r>
              <a:rPr lang="en-US" dirty="0"/>
              <a:t>ML not applicable.</a:t>
            </a:r>
          </a:p>
          <a:p>
            <a:r>
              <a:rPr lang="en-US" dirty="0"/>
              <a:t>NN not applicable.</a:t>
            </a:r>
          </a:p>
          <a:p>
            <a:r>
              <a:rPr lang="en-US" dirty="0"/>
              <a:t>Define CSP</a:t>
            </a:r>
          </a:p>
          <a:p>
            <a:r>
              <a:rPr lang="en-US" dirty="0"/>
              <a:t>Explain opt</a:t>
            </a:r>
          </a:p>
          <a:p>
            <a:r>
              <a:rPr lang="en-US" dirty="0"/>
              <a:t>CSP with </a:t>
            </a:r>
            <a:r>
              <a:rPr lang="en-US" dirty="0" err="1"/>
              <a:t>optimising</a:t>
            </a:r>
            <a:r>
              <a:rPr lang="en-US" dirty="0"/>
              <a:t> obj </a:t>
            </a:r>
            <a:r>
              <a:rPr lang="en-US" dirty="0" err="1"/>
              <a:t>fn</a:t>
            </a:r>
            <a:r>
              <a:rPr lang="en-US" dirty="0"/>
              <a:t> </a:t>
            </a:r>
          </a:p>
          <a:p>
            <a:r>
              <a:rPr lang="en-US" dirty="0"/>
              <a:t>Human side</a:t>
            </a:r>
          </a:p>
          <a:p>
            <a:r>
              <a:rPr lang="en-US" dirty="0"/>
              <a:t>How it works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5706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Hard work. </a:t>
            </a:r>
            <a:r>
              <a:rPr lang="en-GB" dirty="0"/>
              <a:t>Average calories. Max calories.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570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Meal options</a:t>
            </a:r>
          </a:p>
          <a:p>
            <a:r>
              <a:rPr lang="en-US" dirty="0"/>
              <a:t>Allergens</a:t>
            </a:r>
          </a:p>
          <a:p>
            <a:r>
              <a:rPr lang="en-US" dirty="0"/>
              <a:t>Example people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492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meal plan</a:t>
            </a:r>
          </a:p>
          <a:p>
            <a:r>
              <a:rPr lang="en-US" dirty="0"/>
              <a:t>Explain why the meals are repeated</a:t>
            </a:r>
          </a:p>
          <a:p>
            <a:r>
              <a:rPr lang="en-US" dirty="0"/>
              <a:t>Side dishes don’t match meals</a:t>
            </a:r>
          </a:p>
          <a:p>
            <a:r>
              <a:rPr lang="en-US" dirty="0"/>
              <a:t>Computer logic vs human logic</a:t>
            </a:r>
          </a:p>
          <a:p>
            <a:r>
              <a:rPr lang="en-US" dirty="0"/>
              <a:t>Need to add so many constraints that there is not enough flexibility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A29E2-549A-4095-82A9-F94E980244B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695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527A3-99E5-DB72-832D-67F20E256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A7EFA-B01A-2A44-1E1A-DCAFDBCEF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5967C-54E6-B5F9-9B91-C2FB79056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997B8-D88A-FB21-749A-C5051133E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D32DF-1B3B-9229-066F-6CF24CE38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900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2CFB1-B093-1172-76A1-B5F0E13B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D630D7-B3EC-BAA2-4028-9A971C0657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D9198-BBA0-F045-31CE-48C6BB8CA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EF9B0-DC39-35A3-490E-9E904391A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5AC32-B38C-420D-1435-D89B69C0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43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2CAA90-C0EE-71F3-C255-A263C23424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E33E9-EA5B-56AC-B86D-2890872A1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FEA62-90AA-659D-E23F-55AD8C24E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F64E9-F7B1-FCB1-7A0A-8A6B5FD4A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44DC4-4786-665E-E90D-5C2F8B188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1459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E9FAB-9F1C-AFFA-C1EF-8D71CDF87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C6D66-8401-9C20-2A07-BD805AB78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6B659-4FF5-07F5-C3E8-1E93FAE8A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F4843-9D09-0F2A-F647-A5FB7E416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AFC15-153B-8602-2E4B-F3D181DD9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337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3FE95-BA42-652A-C751-CBF22DE5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36E04-A79A-2A8D-2E58-7148151C6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E84B3-AF4E-FD34-99E7-A8130A304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3624B-8699-5021-069C-A8F8129B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A1942-8D33-B5C2-C37A-8E0CA5688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571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047FE-7443-FF8B-14E0-95F8205F4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F17F8-3DA1-DA86-3243-0777743BE3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D2BF8-1949-E9C7-239E-8331B5CB3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60AD32-FF35-9B7B-EFE0-0B9D278A8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7464E-AFC5-C939-9D32-FA18DB78A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EABFA-9C74-0122-347C-FBFCBF861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28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F80FC-CE0A-6C3A-75BA-4F6AC8AAF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AF27B-5343-4A5B-7BAF-73D2136BE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B3BA0-9260-7182-ED66-6A976CAA4F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D8AF13-194D-4A16-5205-D1BC8724D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91A0AB-838F-8A37-31FF-F91AA4F4AA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2D7E-9ED1-F514-4CC5-517B12EFF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7A78E7-036B-78DA-DFAD-9AD03E34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A0A684-8698-9608-FC80-5592D912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51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6CB7B-D641-6D34-6F41-CC05EAC54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EFE5D5-8F77-F4D4-31DE-DC20FCF69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E624DA-166C-B675-B308-23E1D92BF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B8E062-EEF4-D7F0-AAED-7538FE8E3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004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EFF747-6826-FCD0-450A-DF8E9E021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E1A29-77D5-E9AC-A97C-7739501A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087DEA-CB8D-C542-E8F5-A87DA790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058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DEE9D-6A60-4812-8F04-058A959C4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252D0-DB47-86F5-0F41-8A688A581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E21E36-3025-D194-E9C0-E51653B08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BEC3D2-8E2A-F0AA-0796-642E5CE88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3A344-70FD-6C7D-0E8D-27895C90F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1BF78-653F-5836-1B63-E72EA7CE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486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D3B15-1A7E-5C80-03D5-BF2D326A6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861116-0FBB-FFCC-F919-F2402E67BF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0E836-FA91-C631-7910-A78E79AEA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4B7F4-5556-287A-844B-43034976B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3C566-3999-3D92-8C40-5A7C3F063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8189B-75FC-7634-01D4-D77899F21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88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060C12-5BBA-89C2-F427-CB9849F8D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FE62D-3C41-AFC7-920E-295E42E3C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2F068-A803-62B2-1DC5-0B700FAC66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A741C-C08D-4D40-BFEB-7621FFFE4F06}" type="datetimeFigureOut">
              <a:rPr lang="en-GB" smtClean="0"/>
              <a:t>07/07/2022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ACFF6-8AD8-D969-F088-90961C6EE6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A4165-10FB-0D9C-F658-13B630399C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AF0A1-5400-499D-8D1C-69B63E8A4F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18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3.bin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oleObject" Target="../embeddings/oleObject4.bin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oleObject" Target="../embeddings/oleObject1.bin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2.bin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38099"/>
            <a:ext cx="12191980" cy="685799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9C13E6-1573-DC42-A423-B07811C11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100"/>
            <a:ext cx="9144000" cy="1721322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Optimising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Remote Field Station Food Purchasing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A2AF9-D7AC-688C-035B-C8F874494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4435" y="1738702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Sophie Turner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2" descr="Maria Fox, Author at British Antarctic Survey">
            <a:extLst>
              <a:ext uri="{FF2B5EF4-FFF2-40B4-BE49-F238E27FC236}">
                <a16:creationId xmlns:a16="http://schemas.microsoft.com/office/drawing/2014/main" id="{0077CC56-92D0-AE4B-027B-9B1EFB6C4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5772" y="2366962"/>
            <a:ext cx="2981325" cy="29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F75F47C1-991C-0770-FF99-B5F1CC49062B}"/>
              </a:ext>
            </a:extLst>
          </p:cNvPr>
          <p:cNvSpPr txBox="1">
            <a:spLocks/>
          </p:cNvSpPr>
          <p:nvPr/>
        </p:nvSpPr>
        <p:spPr>
          <a:xfrm>
            <a:off x="1614435" y="5591837"/>
            <a:ext cx="9144000" cy="1098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Maria Fox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954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B8B2844-7F56-EDDE-F218-A1E5C977CE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911987"/>
              </p:ext>
            </p:extLst>
          </p:nvPr>
        </p:nvGraphicFramePr>
        <p:xfrm>
          <a:off x="162046" y="219919"/>
          <a:ext cx="5801874" cy="64239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B8B2844-7F56-EDDE-F218-A1E5C977CE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08968"/>
              </p:ext>
            </p:extLst>
          </p:nvPr>
        </p:nvGraphicFramePr>
        <p:xfrm>
          <a:off x="6228081" y="219918"/>
          <a:ext cx="5716992" cy="64239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773808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7F5F17ED-60F7-0935-A155-83410F179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81" y="653004"/>
            <a:ext cx="1691065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AE6FFA4-8EC6-C147-B116-F8C03E9C6D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" y="94472"/>
            <a:ext cx="14618960" cy="46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83876D4-4D00-1C27-EA43-F868DE2621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9430291"/>
              </p:ext>
            </p:extLst>
          </p:nvPr>
        </p:nvGraphicFramePr>
        <p:xfrm>
          <a:off x="3584293" y="140594"/>
          <a:ext cx="5023413" cy="60214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4107240" imgH="4922640" progId="PBrush">
                  <p:embed/>
                </p:oleObj>
              </mc:Choice>
              <mc:Fallback>
                <p:oleObj name="Bitmap Image" r:id="rId5" imgW="4107240" imgH="4922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84293" y="140594"/>
                        <a:ext cx="5023413" cy="60214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94408CB-4979-1033-0465-AE4E49B912CE}"/>
              </a:ext>
            </a:extLst>
          </p:cNvPr>
          <p:cNvSpPr txBox="1"/>
          <p:nvPr/>
        </p:nvSpPr>
        <p:spPr>
          <a:xfrm>
            <a:off x="5254906" y="6283419"/>
            <a:ext cx="46645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… and so on …</a:t>
            </a:r>
            <a:endParaRPr lang="en-GB" sz="2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833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9FE8198-7FB8-B659-9314-6151B48EF1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5206" y="1200873"/>
            <a:ext cx="2717861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CC60693-7F07-9A9C-6CB2-27025B5A3F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439039"/>
              </p:ext>
            </p:extLst>
          </p:nvPr>
        </p:nvGraphicFramePr>
        <p:xfrm>
          <a:off x="2832608" y="1200874"/>
          <a:ext cx="6341589" cy="4456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939881" imgH="2720576" progId="PBrush">
                  <p:embed/>
                </p:oleObj>
              </mc:Choice>
              <mc:Fallback>
                <p:oleObj name="Bitmap Image" r:id="rId5" imgW="3939881" imgH="2720576" progId="PBrush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32608" y="1200874"/>
                        <a:ext cx="6341589" cy="445625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4">
            <a:extLst>
              <a:ext uri="{FF2B5EF4-FFF2-40B4-BE49-F238E27FC236}">
                <a16:creationId xmlns:a16="http://schemas.microsoft.com/office/drawing/2014/main" id="{BD51743B-DA97-8957-7E11-6F2F9BDEF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1632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9FE8198-7FB8-B659-9314-6151B48EF1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5206" y="1200873"/>
            <a:ext cx="2717861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D51743B-DA97-8957-7E11-6F2F9BDEF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52256C-1972-FA4E-906D-833DA0B9E356}"/>
              </a:ext>
            </a:extLst>
          </p:cNvPr>
          <p:cNvSpPr txBox="1"/>
          <p:nvPr/>
        </p:nvSpPr>
        <p:spPr>
          <a:xfrm>
            <a:off x="5022690" y="2541937"/>
            <a:ext cx="26397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2 million km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189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8FB2E1-4A56-50E5-E0FB-F15169B8A8E7}"/>
              </a:ext>
            </a:extLst>
          </p:cNvPr>
          <p:cNvSpPr txBox="1"/>
          <p:nvPr/>
        </p:nvSpPr>
        <p:spPr>
          <a:xfrm>
            <a:off x="677000" y="2565616"/>
            <a:ext cx="26397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2.4 million km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227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239405-35DC-B53C-E81C-B75F8F055F44}"/>
              </a:ext>
            </a:extLst>
          </p:cNvPr>
          <p:cNvSpPr txBox="1"/>
          <p:nvPr/>
        </p:nvSpPr>
        <p:spPr>
          <a:xfrm>
            <a:off x="8875252" y="2627267"/>
            <a:ext cx="27772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1.68 million km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158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122" name="Picture 2" descr="Warning Icon transparent PNG - StickPNG">
            <a:extLst>
              <a:ext uri="{FF2B5EF4-FFF2-40B4-BE49-F238E27FC236}">
                <a16:creationId xmlns:a16="http://schemas.microsoft.com/office/drawing/2014/main" id="{FCA65E14-740F-31F2-34BD-40A498503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571" y="183687"/>
            <a:ext cx="1824175" cy="182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ACD58E-97D2-AC5E-8D52-2E112BF2A23F}"/>
              </a:ext>
            </a:extLst>
          </p:cNvPr>
          <p:cNvSpPr txBox="1"/>
          <p:nvPr/>
        </p:nvSpPr>
        <p:spPr>
          <a:xfrm>
            <a:off x="5486399" y="-94472"/>
            <a:ext cx="143526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600" b="0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≈</a:t>
            </a:r>
            <a:endParaRPr lang="en-GB" sz="16600" dirty="0">
              <a:solidFill>
                <a:srgbClr val="00B0F0"/>
              </a:solidFill>
            </a:endParaRPr>
          </a:p>
        </p:txBody>
      </p:sp>
      <p:pic>
        <p:nvPicPr>
          <p:cNvPr id="16" name="Graphic 15" descr="Yin And Yang with solid fill">
            <a:extLst>
              <a:ext uri="{FF2B5EF4-FFF2-40B4-BE49-F238E27FC236}">
                <a16:creationId xmlns:a16="http://schemas.microsoft.com/office/drawing/2014/main" id="{3B4CC927-3EE3-4FC1-D3C9-979F4E4598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82853" y="289831"/>
            <a:ext cx="1599729" cy="1599729"/>
          </a:xfrm>
          <a:prstGeom prst="rect">
            <a:avLst/>
          </a:prstGeom>
        </p:spPr>
      </p:pic>
      <p:sp>
        <p:nvSpPr>
          <p:cNvPr id="21" name="Arrow: Curved Up 20">
            <a:extLst>
              <a:ext uri="{FF2B5EF4-FFF2-40B4-BE49-F238E27FC236}">
                <a16:creationId xmlns:a16="http://schemas.microsoft.com/office/drawing/2014/main" id="{13BA66A0-A255-8A12-02D7-440405BDC610}"/>
              </a:ext>
            </a:extLst>
          </p:cNvPr>
          <p:cNvSpPr/>
          <p:nvPr/>
        </p:nvSpPr>
        <p:spPr>
          <a:xfrm>
            <a:off x="5807602" y="3747289"/>
            <a:ext cx="4456253" cy="1273215"/>
          </a:xfrm>
          <a:prstGeom prst="curvedUp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BEEDDA-4FD9-50EF-743B-F183CD900E06}"/>
              </a:ext>
            </a:extLst>
          </p:cNvPr>
          <p:cNvSpPr txBox="1"/>
          <p:nvPr/>
        </p:nvSpPr>
        <p:spPr>
          <a:xfrm>
            <a:off x="5807602" y="5335929"/>
            <a:ext cx="2977583" cy="1006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8807663-838D-0FE4-E92F-0C5361F0988F}"/>
              </a:ext>
            </a:extLst>
          </p:cNvPr>
          <p:cNvSpPr txBox="1"/>
          <p:nvPr/>
        </p:nvSpPr>
        <p:spPr>
          <a:xfrm>
            <a:off x="7465309" y="5180073"/>
            <a:ext cx="26397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16 %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31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E9CF37-06AA-8C09-D530-4618D037D59A}"/>
              </a:ext>
            </a:extLst>
          </p:cNvPr>
          <p:cNvSpPr txBox="1"/>
          <p:nvPr/>
        </p:nvSpPr>
        <p:spPr>
          <a:xfrm>
            <a:off x="197848" y="1834051"/>
            <a:ext cx="3595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316,720 kg CO</a:t>
            </a:r>
            <a:r>
              <a:rPr lang="en-GB" sz="4000" baseline="-25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</a:t>
            </a:r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C63FBF-6644-407F-3F0E-73B7398EFE74}"/>
              </a:ext>
            </a:extLst>
          </p:cNvPr>
          <p:cNvSpPr txBox="1"/>
          <p:nvPr/>
        </p:nvSpPr>
        <p:spPr>
          <a:xfrm>
            <a:off x="4406095" y="1812591"/>
            <a:ext cx="3595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263,919 kg CO</a:t>
            </a:r>
            <a:r>
              <a:rPr lang="en-GB" sz="4000" baseline="-25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</a:t>
            </a:r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2B5155-EE41-153C-E547-354C1694B586}"/>
              </a:ext>
            </a:extLst>
          </p:cNvPr>
          <p:cNvSpPr txBox="1"/>
          <p:nvPr/>
        </p:nvSpPr>
        <p:spPr>
          <a:xfrm>
            <a:off x="8580699" y="1829347"/>
            <a:ext cx="3595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221,370 kg CO</a:t>
            </a:r>
            <a:r>
              <a:rPr lang="en-GB" sz="4000" baseline="-25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</a:t>
            </a:r>
            <a:r>
              <a:rPr lang="en-GB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 </a:t>
            </a:r>
          </a:p>
        </p:txBody>
      </p:sp>
    </p:spTree>
    <p:extLst>
      <p:ext uri="{BB962C8B-B14F-4D97-AF65-F5344CB8AC3E}">
        <p14:creationId xmlns:p14="http://schemas.microsoft.com/office/powerpoint/2010/main" val="4196970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8" grpId="0"/>
      <p:bldP spid="21" grpId="0" animBg="1"/>
      <p:bldP spid="31" grpId="0"/>
      <p:bldP spid="32" grpId="0"/>
      <p:bldP spid="33" grpId="0"/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9FE8198-7FB8-B659-9314-6151B48EF1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5206" y="1200873"/>
            <a:ext cx="2717861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D51743B-DA97-8957-7E11-6F2F9BDEF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BEEDDA-4FD9-50EF-743B-F183CD900E06}"/>
              </a:ext>
            </a:extLst>
          </p:cNvPr>
          <p:cNvSpPr txBox="1"/>
          <p:nvPr/>
        </p:nvSpPr>
        <p:spPr>
          <a:xfrm>
            <a:off x="5807602" y="5335929"/>
            <a:ext cx="2977583" cy="1006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62D32-71A8-94DD-7796-4A303D7886D7}"/>
              </a:ext>
            </a:extLst>
          </p:cNvPr>
          <p:cNvSpPr txBox="1"/>
          <p:nvPr/>
        </p:nvSpPr>
        <p:spPr>
          <a:xfrm>
            <a:off x="4426528" y="223615"/>
            <a:ext cx="66813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Conclusions</a:t>
            </a:r>
            <a:endParaRPr lang="en-GB" sz="4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DF4C7B-C3A8-7629-E644-EB9B5A7C2051}"/>
              </a:ext>
            </a:extLst>
          </p:cNvPr>
          <p:cNvSpPr txBox="1"/>
          <p:nvPr/>
        </p:nvSpPr>
        <p:spPr>
          <a:xfrm>
            <a:off x="1612322" y="1503571"/>
            <a:ext cx="896735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AI could help BAS teams to </a:t>
            </a:r>
            <a:r>
              <a:rPr lang="en-US" sz="32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optimise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food orders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Potential 16 % reduction of GWP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Gathering more data could help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Humans are important</a:t>
            </a:r>
            <a:endParaRPr lang="en-GB" sz="3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3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38099"/>
            <a:ext cx="12191980" cy="685799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9C13E6-1573-DC42-A423-B07811C11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9202" y="22924"/>
            <a:ext cx="9144000" cy="118443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Thank you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A2AF9-D7AC-688C-035B-C8F874494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1415" y="1271882"/>
            <a:ext cx="9144000" cy="4965546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Background picture - 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National Science Foundation. (2016). </a:t>
            </a:r>
            <a:r>
              <a:rPr lang="en-US" b="0" i="1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Rothera, the British Antarctic Survey station on the Antarctic Peninsula.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 Available: https://nsf.gov/news/mmg/media/images/Rothera%20station.jpg. Last accessed 5th Jul 2022.</a:t>
            </a:r>
          </a:p>
          <a:p>
            <a:pPr algn="l"/>
            <a:r>
              <a:rPr lang="en-GB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Slide 2 - </a:t>
            </a:r>
            <a:r>
              <a:rPr lang="en-US" b="0" i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Bucktrout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, P. (2020). </a:t>
            </a:r>
            <a:r>
              <a:rPr lang="en-US" b="0" i="1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Rothera on Adelaide Island.</a:t>
            </a:r>
            <a:r>
              <a:rPr lang="en-US" b="0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</a:rPr>
              <a:t> Available: https://www.theguardian.com/world/2020/nov/01/next-stop-antarctica-british-team-covid-free-coronavirus. Last accessed 5th Jul 2022.</a:t>
            </a:r>
          </a:p>
          <a:p>
            <a:pPr algn="l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Slide 7 -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British Antarctic Survey. (2020). </a:t>
            </a:r>
            <a:r>
              <a:rPr lang="en-US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Polar fieldwork opportunities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 Available: https://www.bas.ac.uk/science/opportunities-for-polar-fieldwork/. Last accessed 6th Jul 2022. </a:t>
            </a:r>
            <a:endParaRPr lang="en-GB" b="0" i="0" dirty="0">
              <a:solidFill>
                <a:schemeClr val="accent4">
                  <a:lumMod val="60000"/>
                  <a:lumOff val="40000"/>
                </a:schemeClr>
              </a:solidFill>
              <a:effectLst/>
            </a:endParaRPr>
          </a:p>
          <a:p>
            <a:endParaRPr lang="en-US" b="0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4788B9-BE0B-1EC4-2712-34CFF33918C5}"/>
              </a:ext>
            </a:extLst>
          </p:cNvPr>
          <p:cNvSpPr txBox="1"/>
          <p:nvPr/>
        </p:nvSpPr>
        <p:spPr>
          <a:xfrm>
            <a:off x="4199144" y="5531641"/>
            <a:ext cx="7707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Any questions?</a:t>
            </a:r>
            <a:endParaRPr lang="en-GB" sz="4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689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163371"/>
            <a:ext cx="12191980" cy="6857999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817F065-67BB-1967-1E2D-A0052A93E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39148"/>
            <a:ext cx="9144000" cy="1144450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Rothera research station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3C7CB8A-4784-CEA8-FF05-7BFDE68BF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5" y="1106351"/>
            <a:ext cx="8858250" cy="531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ustomer Stories: British Antarctic Survey - Science/Engineering | Quantum">
            <a:extLst>
              <a:ext uri="{FF2B5EF4-FFF2-40B4-BE49-F238E27FC236}">
                <a16:creationId xmlns:a16="http://schemas.microsoft.com/office/drawing/2014/main" id="{18A4E4AC-93BA-8D90-734F-4F76C818B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277903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7640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98406E-18BD-B0C6-68A1-BAD931D41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578" y="-752475"/>
            <a:ext cx="10415297" cy="5505449"/>
          </a:xfrm>
          <a:noFill/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GWP = global warming potential</a:t>
            </a:r>
            <a:b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b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kg CO</a:t>
            </a:r>
            <a:r>
              <a:rPr lang="en-US" baseline="-25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 </a:t>
            </a:r>
            <a:endParaRPr lang="en-GB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586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A63AF0-82B2-AA01-B338-64DE4759F66F}"/>
              </a:ext>
            </a:extLst>
          </p:cNvPr>
          <p:cNvSpPr txBox="1"/>
          <p:nvPr/>
        </p:nvSpPr>
        <p:spPr>
          <a:xfrm>
            <a:off x="758965" y="295275"/>
            <a:ext cx="1152525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Future of Food in the Antarctic: a report prepared </a:t>
            </a:r>
          </a:p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for the British Antarctic Survey investigating the carbon </a:t>
            </a:r>
          </a:p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intensity of food supplied to an Antarctic research station</a:t>
            </a:r>
          </a:p>
          <a:p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Edmund Dickens, 2021, University of Exeter    </a:t>
            </a:r>
          </a:p>
          <a:p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GB" sz="54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          ~ 263,919 kg CO</a:t>
            </a:r>
            <a:r>
              <a:rPr lang="en-GB" sz="5400" baseline="-25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</a:t>
            </a:r>
            <a:r>
              <a:rPr lang="en-GB" sz="54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0C0A92-8EAE-2CB3-2099-46CAE51A72A2}"/>
              </a:ext>
            </a:extLst>
          </p:cNvPr>
          <p:cNvSpPr txBox="1"/>
          <p:nvPr/>
        </p:nvSpPr>
        <p:spPr>
          <a:xfrm>
            <a:off x="3714750" y="4542592"/>
            <a:ext cx="929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2 million km </a:t>
            </a:r>
          </a:p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~ 189 cars</a:t>
            </a:r>
            <a:endParaRPr lang="en-GB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377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84947"/>
            <a:ext cx="12191980" cy="6857999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98406E-18BD-B0C6-68A1-BAD931D41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26" y="2533651"/>
            <a:ext cx="3595397" cy="2324100"/>
          </a:xfrm>
          <a:solidFill>
            <a:schemeClr val="tx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GWP</a:t>
            </a:r>
            <a:b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</a:br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Cost</a:t>
            </a:r>
            <a:b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</a:br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Food waste</a:t>
            </a:r>
            <a:b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</a:br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</a:rPr>
              <a:t>Packaging waste</a:t>
            </a:r>
            <a:endParaRPr lang="en-GB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E19ACD-EE00-5EC0-A868-5AD9C35514D5}"/>
              </a:ext>
            </a:extLst>
          </p:cNvPr>
          <p:cNvSpPr txBox="1"/>
          <p:nvPr/>
        </p:nvSpPr>
        <p:spPr>
          <a:xfrm>
            <a:off x="5174503" y="2533651"/>
            <a:ext cx="2728817" cy="1938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Enjoyment</a:t>
            </a:r>
          </a:p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Variety</a:t>
            </a:r>
          </a:p>
          <a:p>
            <a:endParaRPr lang="en-US" sz="40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E82789-BA50-9792-4824-974A46A1D032}"/>
              </a:ext>
            </a:extLst>
          </p:cNvPr>
          <p:cNvSpPr txBox="1"/>
          <p:nvPr/>
        </p:nvSpPr>
        <p:spPr>
          <a:xfrm>
            <a:off x="9170826" y="2512548"/>
            <a:ext cx="2196971" cy="1938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Nutrition</a:t>
            </a:r>
          </a:p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Allergies</a:t>
            </a:r>
          </a:p>
          <a:p>
            <a:r>
              <a:rPr lang="en-US" sz="4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Logistics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D190F506-E4E5-733E-AAB4-D84627308D4D}"/>
              </a:ext>
            </a:extLst>
          </p:cNvPr>
          <p:cNvSpPr/>
          <p:nvPr/>
        </p:nvSpPr>
        <p:spPr>
          <a:xfrm>
            <a:off x="1574151" y="404812"/>
            <a:ext cx="1047750" cy="1800225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3640D997-2298-4E65-01FB-227ECFC633D2}"/>
              </a:ext>
            </a:extLst>
          </p:cNvPr>
          <p:cNvSpPr/>
          <p:nvPr/>
        </p:nvSpPr>
        <p:spPr>
          <a:xfrm>
            <a:off x="5855154" y="404812"/>
            <a:ext cx="1171575" cy="1800225"/>
          </a:xfrm>
          <a:prstGeom prst="up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&quot;Not Allowed&quot; Symbol 11">
            <a:extLst>
              <a:ext uri="{FF2B5EF4-FFF2-40B4-BE49-F238E27FC236}">
                <a16:creationId xmlns:a16="http://schemas.microsoft.com/office/drawing/2014/main" id="{BBC26661-4B70-943B-9888-C217F0E5CD11}"/>
              </a:ext>
            </a:extLst>
          </p:cNvPr>
          <p:cNvSpPr/>
          <p:nvPr/>
        </p:nvSpPr>
        <p:spPr>
          <a:xfrm>
            <a:off x="9377275" y="738187"/>
            <a:ext cx="1514650" cy="1371600"/>
          </a:xfrm>
          <a:prstGeom prst="noSmoking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319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69ABE3-4FCC-50A1-76A0-48B73458477E}"/>
              </a:ext>
            </a:extLst>
          </p:cNvPr>
          <p:cNvSpPr txBox="1"/>
          <p:nvPr/>
        </p:nvSpPr>
        <p:spPr>
          <a:xfrm>
            <a:off x="2579077" y="2489576"/>
            <a:ext cx="9425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Constraint satisfaction problem</a:t>
            </a:r>
            <a:endParaRPr lang="en-GB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8450C-8E30-1ADB-43F1-C7F55178BD5A}"/>
              </a:ext>
            </a:extLst>
          </p:cNvPr>
          <p:cNvSpPr txBox="1"/>
          <p:nvPr/>
        </p:nvSpPr>
        <p:spPr>
          <a:xfrm>
            <a:off x="1949380" y="4508435"/>
            <a:ext cx="9425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Multi-objective </a:t>
            </a:r>
            <a:r>
              <a:rPr lang="en-US" sz="40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optimisation</a:t>
            </a:r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problem</a:t>
            </a:r>
            <a:endParaRPr lang="en-GB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8B84D0-6963-1E2B-8C01-C9B214FCADA2}"/>
              </a:ext>
            </a:extLst>
          </p:cNvPr>
          <p:cNvSpPr txBox="1"/>
          <p:nvPr/>
        </p:nvSpPr>
        <p:spPr>
          <a:xfrm>
            <a:off x="2682910" y="227597"/>
            <a:ext cx="8953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How to model the problem?</a:t>
            </a:r>
            <a:endParaRPr lang="en-GB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9A8A9B-F042-4AC8-125E-E5314B33F4B9}"/>
              </a:ext>
            </a:extLst>
          </p:cNvPr>
          <p:cNvSpPr txBox="1"/>
          <p:nvPr/>
        </p:nvSpPr>
        <p:spPr>
          <a:xfrm>
            <a:off x="4160019" y="1257552"/>
            <a:ext cx="66721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Lack of data</a:t>
            </a:r>
            <a:endParaRPr lang="en-GB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17F5D6-5358-9696-2D2B-BC91E447FD51}"/>
              </a:ext>
            </a:extLst>
          </p:cNvPr>
          <p:cNvSpPr txBox="1"/>
          <p:nvPr/>
        </p:nvSpPr>
        <p:spPr>
          <a:xfrm>
            <a:off x="803868" y="5395964"/>
            <a:ext cx="106412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Emissions      Cost      Food waste      Packaging waste      Variety</a:t>
            </a:r>
            <a:endParaRPr lang="en-GB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3A563-AF7A-5FA1-F0D3-268BE16627FD}"/>
              </a:ext>
            </a:extLst>
          </p:cNvPr>
          <p:cNvSpPr txBox="1"/>
          <p:nvPr/>
        </p:nvSpPr>
        <p:spPr>
          <a:xfrm>
            <a:off x="2748225" y="3377105"/>
            <a:ext cx="94956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Nutrition         Allergies          Logistics     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943571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6B1B8257-640C-0303-C407-4CA484A35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49" y="28937"/>
            <a:ext cx="10926501" cy="682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FF04B0-DA37-4F96-CD9B-8711EAD6FAEF}"/>
              </a:ext>
            </a:extLst>
          </p:cNvPr>
          <p:cNvSpPr txBox="1"/>
          <p:nvPr/>
        </p:nvSpPr>
        <p:spPr>
          <a:xfrm>
            <a:off x="4537255" y="2002420"/>
            <a:ext cx="395854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~ 3261</a:t>
            </a:r>
          </a:p>
          <a:p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&gt; 4000</a:t>
            </a:r>
            <a:endParaRPr lang="en-GB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614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7F5F17ED-60F7-0935-A155-83410F179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81" y="653004"/>
            <a:ext cx="1691065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546205-C9F2-220D-1F21-76B73B872A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8403765"/>
              </p:ext>
            </p:extLst>
          </p:nvPr>
        </p:nvGraphicFramePr>
        <p:xfrm>
          <a:off x="273181" y="653005"/>
          <a:ext cx="11590870" cy="5551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10196444" imgH="4839119" progId="PBrush">
                  <p:embed/>
                </p:oleObj>
              </mc:Choice>
              <mc:Fallback>
                <p:oleObj name="Bitmap Image" r:id="rId5" imgW="10196444" imgH="4839119" progId="PBrush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181" y="653005"/>
                        <a:ext cx="11590870" cy="555199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131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03D0471-B4AD-E6D0-991A-54875C006E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71"/>
                    </a14:imgEffect>
                    <a14:imgEffect>
                      <a14:saturation sat="1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" b="14457"/>
          <a:stretch/>
        </p:blipFill>
        <p:spPr bwMode="auto">
          <a:xfrm>
            <a:off x="20" y="-94472"/>
            <a:ext cx="12191980" cy="6857999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7F5F17ED-60F7-0935-A155-83410F179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81" y="653004"/>
            <a:ext cx="1691065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09EDF31-4A9B-D1E1-EF5E-83F1C29695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377085"/>
              </p:ext>
            </p:extLst>
          </p:nvPr>
        </p:nvGraphicFramePr>
        <p:xfrm>
          <a:off x="273181" y="308101"/>
          <a:ext cx="11584775" cy="6208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7094160" imgH="3802320" progId="PBrush">
                  <p:embed/>
                </p:oleObj>
              </mc:Choice>
              <mc:Fallback>
                <p:oleObj name="Bitmap Image" r:id="rId5" imgW="7094160" imgH="3802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3181" y="308101"/>
                        <a:ext cx="11584775" cy="62084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9839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617</Words>
  <Application>Microsoft Office PowerPoint</Application>
  <PresentationFormat>Widescreen</PresentationFormat>
  <Paragraphs>113</Paragraphs>
  <Slides>15</Slides>
  <Notes>14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</vt:lpstr>
      <vt:lpstr>Calibri</vt:lpstr>
      <vt:lpstr>Calibri Light</vt:lpstr>
      <vt:lpstr>Office Theme</vt:lpstr>
      <vt:lpstr>Bitmap Image</vt:lpstr>
      <vt:lpstr>Optimising Remote Field Station Food Purchasing</vt:lpstr>
      <vt:lpstr>Rothera research station</vt:lpstr>
      <vt:lpstr>GWP = global warming potential  kg CO2e </vt:lpstr>
      <vt:lpstr>PowerPoint Presentation</vt:lpstr>
      <vt:lpstr>GWP Cost Food waste Packaging waste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Optimising Remote Field Station Food Supplies</dc:title>
  <dc:creator>Sophie Turner</dc:creator>
  <cp:lastModifiedBy>Sophie Turner</cp:lastModifiedBy>
  <cp:revision>89</cp:revision>
  <dcterms:created xsi:type="dcterms:W3CDTF">2022-07-05T14:37:33Z</dcterms:created>
  <dcterms:modified xsi:type="dcterms:W3CDTF">2022-07-07T11:14:29Z</dcterms:modified>
</cp:coreProperties>
</file>

<file path=docProps/thumbnail.jpeg>
</file>